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325" r:id="rId4"/>
    <p:sldId id="315" r:id="rId5"/>
    <p:sldId id="317" r:id="rId6"/>
    <p:sldId id="310" r:id="rId7"/>
    <p:sldId id="327" r:id="rId8"/>
    <p:sldId id="326" r:id="rId9"/>
    <p:sldId id="287" r:id="rId10"/>
    <p:sldId id="319" r:id="rId11"/>
    <p:sldId id="322" r:id="rId12"/>
    <p:sldId id="321" r:id="rId13"/>
    <p:sldId id="320" r:id="rId14"/>
    <p:sldId id="323" r:id="rId15"/>
    <p:sldId id="311" r:id="rId16"/>
    <p:sldId id="324" r:id="rId17"/>
    <p:sldId id="328" r:id="rId18"/>
    <p:sldId id="312" r:id="rId19"/>
    <p:sldId id="294" r:id="rId20"/>
    <p:sldId id="302" r:id="rId21"/>
    <p:sldId id="307" r:id="rId22"/>
    <p:sldId id="318" r:id="rId23"/>
    <p:sldId id="314" r:id="rId24"/>
    <p:sldId id="304" r:id="rId25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25"/>
            <p14:sldId id="315"/>
            <p14:sldId id="317"/>
            <p14:sldId id="310"/>
            <p14:sldId id="327"/>
            <p14:sldId id="326"/>
            <p14:sldId id="287"/>
            <p14:sldId id="319"/>
            <p14:sldId id="322"/>
            <p14:sldId id="321"/>
            <p14:sldId id="320"/>
            <p14:sldId id="323"/>
            <p14:sldId id="311"/>
            <p14:sldId id="324"/>
            <p14:sldId id="328"/>
            <p14:sldId id="312"/>
            <p14:sldId id="294"/>
            <p14:sldId id="302"/>
            <p14:sldId id="307"/>
            <p14:sldId id="318"/>
            <p14:sldId id="314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0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-102" y="-582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1/19/2017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1/19/2017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1/19/2017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Исследование твердости почвы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ускорения 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помощи двойного интегрирования</a:t>
            </a:r>
          </a:p>
          <a:p>
            <a:r>
              <a:rPr lang="ru-RU" dirty="0" smtClean="0"/>
              <a:t>Из ускорения, действующего на </a:t>
            </a:r>
            <a:r>
              <a:rPr lang="ru-RU" dirty="0" smtClean="0"/>
              <a:t>аппарат, </a:t>
            </a:r>
            <a:r>
              <a:rPr lang="ru-RU" dirty="0" smtClean="0"/>
              <a:t>можно </a:t>
            </a:r>
          </a:p>
          <a:p>
            <a:r>
              <a:rPr lang="ru-RU" dirty="0"/>
              <a:t>п</a:t>
            </a:r>
            <a:r>
              <a:rPr lang="ru-RU" dirty="0" smtClean="0"/>
              <a:t>олучить </a:t>
            </a:r>
            <a:r>
              <a:rPr lang="ru-RU" dirty="0" smtClean="0"/>
              <a:t>его перемещение во время вхождения в почву, а так же среднюю силу, с которой аппарат воздействовал на почву.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Соотношения 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/>
              <a:t>3</a:t>
            </a:r>
            <a:endParaRPr lang="ru-RU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0">
                <a:blip r:embed="rId2"/>
                <a:stretch>
                  <a:fillRect l="-800" t="-1413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Исследование твердости почвы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3097113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5870" y="4122062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2870" y="1410506"/>
                <a:ext cx="2752725" cy="5217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h=68.4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: R=3,3 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0" y="1410506"/>
                <a:ext cx="2752725" cy="521746"/>
              </a:xfrm>
              <a:prstGeom prst="rect">
                <a:avLst/>
              </a:prstGeom>
              <a:blipFill rotWithShape="0">
                <a:blip r:embed="rId2"/>
                <a:stretch>
                  <a:fillRect l="-665"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87958" y="2037840"/>
                <a:ext cx="2279978" cy="6726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0.07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 smtClean="0">
                    <a:solidFill>
                      <a:schemeClr val="tx1"/>
                    </a:solidFill>
                  </a:rPr>
                  <a:t>Где: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=</a:t>
                </a:r>
                <a:r>
                  <a:rPr lang="ru-RU" sz="1100" b="1" dirty="0">
                    <a:solidFill>
                      <a:schemeClr val="tx1"/>
                    </a:solidFill>
                  </a:rPr>
                  <a:t>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m= 350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г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58" y="2037840"/>
                <a:ext cx="2279978" cy="672685"/>
              </a:xfrm>
              <a:prstGeom prst="rect">
                <a:avLst/>
              </a:prstGeom>
              <a:blipFill rotWithShape="0">
                <a:blip r:embed="rId3"/>
                <a:stretch>
                  <a:fillRect l="-1070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0084" y="2720050"/>
                <a:ext cx="1793130" cy="6424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√</m:t>
                    </m:r>
                    <m:f>
                      <m:fPr>
                        <m:ctrlPr>
                          <a:rPr lang="el-GR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𝑺</m:t>
                        </m:r>
                      </m:num>
                      <m:den>
                        <m:r>
                          <a:rPr lang="el-GR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=0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м.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 smtClean="0">
                    <a:solidFill>
                      <a:schemeClr val="tx1"/>
                    </a:solidFill>
                  </a:rPr>
                  <a:t>Где: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S=0.07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4" y="2720050"/>
                <a:ext cx="1793130" cy="642420"/>
              </a:xfrm>
              <a:prstGeom prst="rect">
                <a:avLst/>
              </a:prstGeom>
              <a:blipFill rotWithShape="0">
                <a:blip r:embed="rId4"/>
                <a:stretch>
                  <a:fillRect l="-1361"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9703" y="3784185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=3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H2=2H2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0.34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07542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D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614346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Исследование твердости почвы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-10366" y="792398"/>
            <a:ext cx="2954194" cy="381000"/>
          </a:xfrm>
          <a:prstGeom prst="rect">
            <a:avLst/>
          </a:prstGeom>
        </p:spPr>
        <p:txBody>
          <a:bodyPr vert="horz" lIns="68579" tIns="34290" rIns="68579" bIns="34290" rtlCol="0" anchor="b"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 smtClean="0"/>
              <a:t>Расчет парашюта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Доставка 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94161"/>
              </p:ext>
            </p:extLst>
          </p:nvPr>
        </p:nvGraphicFramePr>
        <p:xfrm>
          <a:off x="533052" y="1352550"/>
          <a:ext cx="4724400" cy="68875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 descr="D:\cansat2016\granum\отсек для семян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14550"/>
            <a:ext cx="273567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cansat2016\granum\внутренности отсека семян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14550"/>
            <a:ext cx="269621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3743965" y="21336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Крышка отсека</a:t>
            </a:r>
            <a:endParaRPr lang="ru-RU" dirty="0"/>
          </a:p>
        </p:txBody>
      </p:sp>
      <p:cxnSp>
        <p:nvCxnSpPr>
          <p:cNvPr id="14" name="Соединительная линия уступом 13"/>
          <p:cNvCxnSpPr>
            <a:stCxn id="6" idx="1"/>
          </p:cNvCxnSpPr>
          <p:nvPr/>
        </p:nvCxnSpPr>
        <p:spPr>
          <a:xfrm rot="10800000" flipV="1">
            <a:off x="3276601" y="2352674"/>
            <a:ext cx="467365" cy="1857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6" idx="3"/>
          </p:cNvCxnSpPr>
          <p:nvPr/>
        </p:nvCxnSpPr>
        <p:spPr>
          <a:xfrm>
            <a:off x="5191765" y="2352675"/>
            <a:ext cx="523235" cy="2238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Скругленный прямоугольник 21"/>
          <p:cNvSpPr/>
          <p:nvPr/>
        </p:nvSpPr>
        <p:spPr>
          <a:xfrm>
            <a:off x="3743966" y="264795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Барабан</a:t>
            </a:r>
            <a:endParaRPr lang="ru-RU" dirty="0"/>
          </a:p>
        </p:txBody>
      </p:sp>
      <p:cxnSp>
        <p:nvCxnSpPr>
          <p:cNvPr id="23" name="Соединительная линия уступом 22"/>
          <p:cNvCxnSpPr>
            <a:stCxn id="22" idx="1"/>
          </p:cNvCxnSpPr>
          <p:nvPr/>
        </p:nvCxnSpPr>
        <p:spPr>
          <a:xfrm rot="10800000" flipV="1">
            <a:off x="3276602" y="2867024"/>
            <a:ext cx="467365" cy="1857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22" idx="3"/>
          </p:cNvCxnSpPr>
          <p:nvPr/>
        </p:nvCxnSpPr>
        <p:spPr>
          <a:xfrm>
            <a:off x="5191766" y="2867025"/>
            <a:ext cx="1132834" cy="1000125"/>
          </a:xfrm>
          <a:prstGeom prst="bentConnector3">
            <a:avLst>
              <a:gd name="adj1" fmla="val 71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Скругленный прямоугольник 26"/>
          <p:cNvSpPr/>
          <p:nvPr/>
        </p:nvSpPr>
        <p:spPr>
          <a:xfrm>
            <a:off x="3733800" y="3148012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Сервомашинка</a:t>
            </a:r>
            <a:endParaRPr lang="ru-RU" dirty="0"/>
          </a:p>
        </p:txBody>
      </p:sp>
      <p:cxnSp>
        <p:nvCxnSpPr>
          <p:cNvPr id="28" name="Соединительная линия уступом 27"/>
          <p:cNvCxnSpPr>
            <a:stCxn id="27" idx="1"/>
          </p:cNvCxnSpPr>
          <p:nvPr/>
        </p:nvCxnSpPr>
        <p:spPr>
          <a:xfrm rot="10800000" flipV="1">
            <a:off x="3124202" y="3367086"/>
            <a:ext cx="609599" cy="2714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Скругленный прямоугольник 30"/>
          <p:cNvSpPr/>
          <p:nvPr/>
        </p:nvSpPr>
        <p:spPr>
          <a:xfrm>
            <a:off x="3733800" y="39624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Кожух</a:t>
            </a:r>
            <a:endParaRPr lang="ru-RU" dirty="0"/>
          </a:p>
        </p:txBody>
      </p:sp>
      <p:cxnSp>
        <p:nvCxnSpPr>
          <p:cNvPr id="32" name="Соединительная линия уступом 31"/>
          <p:cNvCxnSpPr>
            <a:stCxn id="31" idx="3"/>
          </p:cNvCxnSpPr>
          <p:nvPr/>
        </p:nvCxnSpPr>
        <p:spPr>
          <a:xfrm>
            <a:off x="5181600" y="4181475"/>
            <a:ext cx="1447800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4572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Принцип работы отсека для семян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54380" y="1428750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rgbClr val="FF0000"/>
                </a:solidFill>
              </a:rPr>
              <a:t>!!!!АНИМАЦИЯ!!!! !!!!РАБОТЫ!!!!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Накопление </a:t>
            </a:r>
            <a:r>
              <a:rPr lang="ru-RU" sz="2400" dirty="0" smtClean="0"/>
              <a:t>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Опасность потери самых интересных – </a:t>
            </a:r>
            <a:endParaRPr lang="ru-RU" dirty="0" smtClean="0"/>
          </a:p>
          <a:p>
            <a:r>
              <a:rPr lang="ru-RU" dirty="0" smtClean="0"/>
              <a:t>полученных </a:t>
            </a:r>
            <a:r>
              <a:rPr lang="ru-RU" dirty="0" smtClean="0"/>
              <a:t>после </a:t>
            </a:r>
            <a:r>
              <a:rPr lang="ru-RU" dirty="0" smtClean="0"/>
              <a:t>посадки данных </a:t>
            </a:r>
            <a:r>
              <a:rPr lang="ru-RU" dirty="0" smtClean="0"/>
              <a:t>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18364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464258"/>
              </p:ext>
            </p:extLst>
          </p:nvPr>
        </p:nvGraphicFramePr>
        <p:xfrm>
          <a:off x="152400" y="1200150"/>
          <a:ext cx="5867400" cy="320716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943967"/>
                <a:gridCol w="1277130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x9c104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005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</a:t>
            </a:r>
            <a:r>
              <a:rPr lang="ru-RU" altLang="ru-RU" sz="1600" dirty="0" smtClean="0"/>
              <a:t>проекта </a:t>
            </a:r>
            <a:r>
              <a:rPr lang="ru-RU" altLang="ru-RU" sz="1600" dirty="0"/>
              <a:t>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428625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электроники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083"/>
              </p:ext>
            </p:extLst>
          </p:nvPr>
        </p:nvGraphicFramePr>
        <p:xfrm>
          <a:off x="304800" y="514350"/>
          <a:ext cx="8534399" cy="4487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662"/>
                <a:gridCol w="2255662"/>
                <a:gridCol w="1320009"/>
                <a:gridCol w="1491347"/>
                <a:gridCol w="1211719"/>
              </a:tblGrid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x9c104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336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</a:t>
                      </a:r>
                      <a:r>
                        <a:rPr lang="ru-RU" sz="1050" baseline="0" dirty="0" smtClean="0"/>
                        <a:t>3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6669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366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5.4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10814.5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0886"/>
              </p:ext>
            </p:extLst>
          </p:nvPr>
        </p:nvGraphicFramePr>
        <p:xfrm>
          <a:off x="1143000" y="24828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Документ" r:id="rId3" imgW="6858000" imgH="177800" progId="Word.Document.12">
                  <p:embed/>
                </p:oleObj>
              </mc:Choice>
              <mc:Fallback>
                <p:oleObj name="Документ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4828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67459"/>
              </p:ext>
            </p:extLst>
          </p:nvPr>
        </p:nvGraphicFramePr>
        <p:xfrm>
          <a:off x="1219200" y="1047750"/>
          <a:ext cx="6515100" cy="1861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Итого</a:t>
                      </a:r>
                      <a:r>
                        <a:rPr lang="en-US" sz="1200" dirty="0" smtClean="0"/>
                        <a:t>: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533400" y="1200150"/>
          <a:ext cx="8153401" cy="2036563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461654"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>
          <a:xfrm>
            <a:off x="3714528" y="933450"/>
            <a:ext cx="4801850" cy="4000500"/>
          </a:xfrm>
        </p:spPr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0954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Работа над ошибками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28750"/>
            <a:ext cx="7162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Подводя итоги, хочется отметить, что наш проект полностью соответствует предоставленным требованиям, а то есть заданной массе и стоимости аппарата. И более того, по нашим расчетам, мы полностью сможем проделать заданные научные задачи.  Исходя из всего вышеперечисленного, можно сказать, что большинство условий нами были учтены, и вероятность успешного исхода будущего запуска достаточно </a:t>
            </a:r>
            <a:r>
              <a:rPr lang="ru-RU" sz="2000" dirty="0" smtClean="0"/>
              <a:t>высока</a:t>
            </a:r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dirty="0" smtClean="0"/>
              <a:t>Модель аппарата</a:t>
            </a:r>
            <a:endParaRPr kumimoji="0" lang="ru-RU" altLang="ru-RU" dirty="0" smtClean="0"/>
          </a:p>
        </p:txBody>
      </p:sp>
      <p:pic>
        <p:nvPicPr>
          <p:cNvPr id="2050" name="Picture 2" descr="D:\cansat2016\granum\модель аппарата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47700"/>
            <a:ext cx="4953000" cy="43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754380" y="361950"/>
            <a:ext cx="1066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Отсек парашюта</a:t>
            </a:r>
            <a:endParaRPr lang="ru-RU" dirty="0"/>
          </a:p>
        </p:txBody>
      </p:sp>
      <p:cxnSp>
        <p:nvCxnSpPr>
          <p:cNvPr id="6" name="Соединительная линия уступом 5"/>
          <p:cNvCxnSpPr>
            <a:stCxn id="4" idx="3"/>
          </p:cNvCxnSpPr>
          <p:nvPr/>
        </p:nvCxnSpPr>
        <p:spPr>
          <a:xfrm>
            <a:off x="1821180" y="742950"/>
            <a:ext cx="693420" cy="3048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кругленный прямоугольник 9"/>
          <p:cNvSpPr/>
          <p:nvPr/>
        </p:nvSpPr>
        <p:spPr>
          <a:xfrm>
            <a:off x="754380" y="1798320"/>
            <a:ext cx="1066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Основной отсек</a:t>
            </a:r>
            <a:endParaRPr lang="ru-RU" dirty="0"/>
          </a:p>
        </p:txBody>
      </p:sp>
      <p:cxnSp>
        <p:nvCxnSpPr>
          <p:cNvPr id="11" name="Соединительная линия уступом 10"/>
          <p:cNvCxnSpPr>
            <a:stCxn id="10" idx="3"/>
          </p:cNvCxnSpPr>
          <p:nvPr/>
        </p:nvCxnSpPr>
        <p:spPr>
          <a:xfrm>
            <a:off x="1821180" y="2179320"/>
            <a:ext cx="1379220" cy="1524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Скругленный прямоугольник 13"/>
          <p:cNvSpPr/>
          <p:nvPr/>
        </p:nvSpPr>
        <p:spPr>
          <a:xfrm>
            <a:off x="468630" y="3257550"/>
            <a:ext cx="16383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Отсек транспортировки семян</a:t>
            </a:r>
            <a:endParaRPr lang="ru-RU" dirty="0"/>
          </a:p>
        </p:txBody>
      </p:sp>
      <p:cxnSp>
        <p:nvCxnSpPr>
          <p:cNvPr id="15" name="Соединительная линия уступом 14"/>
          <p:cNvCxnSpPr/>
          <p:nvPr/>
        </p:nvCxnSpPr>
        <p:spPr>
          <a:xfrm>
            <a:off x="1821180" y="2179320"/>
            <a:ext cx="1379220" cy="1524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4" idx="3"/>
          </p:cNvCxnSpPr>
          <p:nvPr/>
        </p:nvCxnSpPr>
        <p:spPr>
          <a:xfrm flipV="1">
            <a:off x="2106930" y="3409950"/>
            <a:ext cx="2160270" cy="2286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246620" y="3143250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Зондирующие стержни</a:t>
            </a:r>
            <a:endParaRPr lang="ru-RU" dirty="0"/>
          </a:p>
        </p:txBody>
      </p:sp>
      <p:cxnSp>
        <p:nvCxnSpPr>
          <p:cNvPr id="22" name="Соединительная линия уступом 21"/>
          <p:cNvCxnSpPr>
            <a:stCxn id="21" idx="1"/>
          </p:cNvCxnSpPr>
          <p:nvPr/>
        </p:nvCxnSpPr>
        <p:spPr>
          <a:xfrm rot="10800000" flipV="1">
            <a:off x="6096000" y="3524250"/>
            <a:ext cx="1150620" cy="1143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742950"/>
            <a:ext cx="6248400" cy="3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Исследования почвы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11562"/>
              </p:ext>
            </p:extLst>
          </p:nvPr>
        </p:nvGraphicFramePr>
        <p:xfrm>
          <a:off x="255050" y="1657350"/>
          <a:ext cx="8534399" cy="28956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Аналоговый мультиплексор (3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x9c104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мерительный мост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599" y="923925"/>
            <a:ext cx="3237389" cy="38862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19200" y="133350"/>
            <a:ext cx="6859788" cy="609600"/>
          </a:xfrm>
        </p:spPr>
        <p:txBody>
          <a:bodyPr/>
          <a:lstStyle/>
          <a:p>
            <a:r>
              <a:rPr lang="ru-RU" dirty="0" smtClean="0"/>
              <a:t>Общая схема измерительного моста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019675" y="2038350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Сопротивления </a:t>
            </a:r>
            <a:r>
              <a:rPr lang="en-US" sz="1600" dirty="0" smtClean="0"/>
              <a:t>R</a:t>
            </a:r>
            <a:r>
              <a:rPr lang="ru-RU" sz="1600" dirty="0" smtClean="0"/>
              <a:t>1 и </a:t>
            </a:r>
            <a:r>
              <a:rPr lang="en-US" sz="1600" dirty="0" smtClean="0"/>
              <a:t>R</a:t>
            </a:r>
            <a:r>
              <a:rPr lang="ru-RU" sz="1600" dirty="0" smtClean="0"/>
              <a:t>2 известны</a:t>
            </a:r>
          </a:p>
          <a:p>
            <a:r>
              <a:rPr lang="ru-RU" sz="1600" dirty="0" smtClean="0"/>
              <a:t>Сопротивление </a:t>
            </a:r>
            <a:r>
              <a:rPr lang="en-US" sz="1600" dirty="0" smtClean="0"/>
              <a:t>R</a:t>
            </a:r>
            <a:r>
              <a:rPr lang="ru-RU" sz="1600" dirty="0" smtClean="0"/>
              <a:t>3 переменное</a:t>
            </a:r>
            <a:endParaRPr lang="en-US" sz="1600" dirty="0" smtClean="0"/>
          </a:p>
          <a:p>
            <a:r>
              <a:rPr lang="ru-RU" sz="1600" dirty="0" smtClean="0"/>
              <a:t>Стержни подключаются к точкам 1 и 2</a:t>
            </a:r>
          </a:p>
          <a:p>
            <a:r>
              <a:rPr lang="ru-RU" sz="1600" dirty="0" smtClean="0"/>
              <a:t>Между точками 3 и 4 измеряется напряжение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95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nsat2016\granum\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1450"/>
            <a:ext cx="9372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5410200" cy="3619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Схема измерительного моста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781800" y="1885950"/>
            <a:ext cx="13716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Цифровой потенциометр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2125" y="971550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Аналоговые мультиплексоры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64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Исследование электрического сопротивления почвы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083635" y="4095750"/>
            <a:ext cx="5041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Тут </a:t>
            </a:r>
            <a:r>
              <a:rPr lang="ru-RU" dirty="0" smtClean="0">
                <a:solidFill>
                  <a:srgbClr val="FF0000"/>
                </a:solidFill>
              </a:rPr>
              <a:t>нужна </a:t>
            </a:r>
            <a:r>
              <a:rPr lang="ru-RU" dirty="0" smtClean="0">
                <a:solidFill>
                  <a:srgbClr val="FF0000"/>
                </a:solidFill>
              </a:rPr>
              <a:t>формула по которой вычисляется сопротивление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При необходимости разнести на несколько слайдов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Можно упомянуть удельное сопротивление и формулу </a:t>
            </a:r>
            <a:r>
              <a:rPr lang="ru-RU" dirty="0" err="1" smtClean="0">
                <a:solidFill>
                  <a:srgbClr val="FF0000"/>
                </a:solidFill>
              </a:rPr>
              <a:t>Дуайта</a:t>
            </a:r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𝑳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  <a:blipFill rotWithShape="1">
                <a:blip r:embed="rId2"/>
                <a:stretch>
                  <a:fillRect l="-1108" t="-2367" b="-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1175</Words>
  <Application>Microsoft Office PowerPoint</Application>
  <PresentationFormat>Экран (16:9)</PresentationFormat>
  <Paragraphs>294</Paragraphs>
  <Slides>24</Slides>
  <Notes>1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6" baseType="lpstr">
      <vt:lpstr>Digital Blue Tunnel 16x9</vt:lpstr>
      <vt:lpstr>Документ</vt:lpstr>
      <vt:lpstr>Проект “Воздушно-инженерная школа (CanSat в России)”  Команда “GRANUM”</vt:lpstr>
      <vt:lpstr>Цель проекта</vt:lpstr>
      <vt:lpstr>Модель аппарата</vt:lpstr>
      <vt:lpstr>Этапы полёта</vt:lpstr>
      <vt:lpstr>Презентация PowerPoint</vt:lpstr>
      <vt:lpstr>Исследования почвы</vt:lpstr>
      <vt:lpstr>Общая схема измерительного моста</vt:lpstr>
      <vt:lpstr>Презентация PowerPoint</vt:lpstr>
      <vt:lpstr>Исследование электрического сопротивления почвы</vt:lpstr>
      <vt:lpstr>Исследование твердости почвы</vt:lpstr>
      <vt:lpstr>Исследование твердости почвы</vt:lpstr>
      <vt:lpstr>Исследование твердости почвы</vt:lpstr>
      <vt:lpstr>Исследование твердости почвы</vt:lpstr>
      <vt:lpstr>Исследование твердости почвы</vt:lpstr>
      <vt:lpstr>Исследование параметров атмосферы</vt:lpstr>
      <vt:lpstr>Доставка и высадка семян</vt:lpstr>
      <vt:lpstr>Принцип работы отсека для семян</vt:lpstr>
      <vt:lpstr>Накопление собранных данных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Работа над ошибками</vt:lpstr>
      <vt:lpstr>Презентация PowerPoint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Пользователь Windows</cp:lastModifiedBy>
  <cp:revision>156</cp:revision>
  <dcterms:created xsi:type="dcterms:W3CDTF">2014-04-17T22:11:49Z</dcterms:created>
  <dcterms:modified xsi:type="dcterms:W3CDTF">2017-01-19T17:56:36Z</dcterms:modified>
</cp:coreProperties>
</file>